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2"/>
  </p:notesMasterIdLst>
  <p:sldIdLst>
    <p:sldId id="257" r:id="rId2"/>
    <p:sldId id="256" r:id="rId3"/>
    <p:sldId id="258" r:id="rId4"/>
    <p:sldId id="308" r:id="rId5"/>
    <p:sldId id="259" r:id="rId6"/>
    <p:sldId id="309" r:id="rId7"/>
    <p:sldId id="260" r:id="rId8"/>
    <p:sldId id="310" r:id="rId9"/>
    <p:sldId id="261" r:id="rId10"/>
    <p:sldId id="262" r:id="rId11"/>
    <p:sldId id="263" r:id="rId12"/>
    <p:sldId id="311" r:id="rId13"/>
    <p:sldId id="268" r:id="rId14"/>
    <p:sldId id="264" r:id="rId15"/>
    <p:sldId id="265" r:id="rId16"/>
    <p:sldId id="312" r:id="rId17"/>
    <p:sldId id="266" r:id="rId18"/>
    <p:sldId id="267" r:id="rId19"/>
    <p:sldId id="313" r:id="rId20"/>
    <p:sldId id="269" r:id="rId21"/>
    <p:sldId id="270" r:id="rId22"/>
    <p:sldId id="314" r:id="rId23"/>
    <p:sldId id="271" r:id="rId24"/>
    <p:sldId id="272" r:id="rId25"/>
    <p:sldId id="273" r:id="rId26"/>
    <p:sldId id="315" r:id="rId27"/>
    <p:sldId id="274" r:id="rId28"/>
    <p:sldId id="316" r:id="rId29"/>
    <p:sldId id="317" r:id="rId30"/>
    <p:sldId id="275" r:id="rId31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3"/>
      <p:bold r:id="rId34"/>
    </p:embeddedFont>
    <p:embeddedFont>
      <p:font typeface="Anaheim" panose="020B0604020202020204" charset="0"/>
      <p:regular r:id="rId35"/>
      <p:bold r:id="rId36"/>
    </p:embeddedFont>
    <p:embeddedFont>
      <p:font typeface="Andalus" panose="02020603050405020304" pitchFamily="18" charset="-78"/>
      <p:regular r:id="rId37"/>
    </p:embeddedFont>
    <p:embeddedFont>
      <p:font typeface="Arabic Typesetting" panose="03020402040406030203" pitchFamily="66" charset="-78"/>
      <p:regular r:id="rId38"/>
    </p:embeddedFont>
    <p:embeddedFont>
      <p:font typeface="Bebas Neue" panose="020B0606020202050201" pitchFamily="34" charset="0"/>
      <p:regular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Light" panose="00000400000000000000" pitchFamily="2" charset="0"/>
      <p:regular r:id="rId44"/>
      <p:italic r:id="rId45"/>
    </p:embeddedFont>
    <p:embeddedFont>
      <p:font typeface="Montserrat Medium" panose="00000600000000000000" pitchFamily="2" charset="0"/>
      <p:regular r:id="rId46"/>
      <p:bold r:id="rId47"/>
      <p:italic r:id="rId48"/>
      <p:boldItalic r:id="rId49"/>
    </p:embeddedFont>
    <p:embeddedFont>
      <p:font typeface="Montserrat SemiBold" panose="00000700000000000000" pitchFamily="2" charset="0"/>
      <p:regular r:id="rId50"/>
      <p:bold r:id="rId51"/>
      <p:italic r:id="rId52"/>
      <p:boldItalic r:id="rId53"/>
    </p:embeddedFont>
    <p:embeddedFont>
      <p:font typeface="Nunito Light" pitchFamily="2" charset="0"/>
      <p:regular r:id="rId54"/>
      <p:italic r:id="rId55"/>
    </p:embeddedFont>
    <p:embeddedFont>
      <p:font typeface="PT Sans" panose="020B0503020203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E27D2-D29A-464B-8282-5E4960670372}" v="29" dt="2025-04-27T16:27:03.846"/>
  </p1510:revLst>
</p1510:revInfo>
</file>

<file path=ppt/tableStyles.xml><?xml version="1.0" encoding="utf-8"?>
<a:tblStyleLst xmlns:a="http://schemas.openxmlformats.org/drawingml/2006/main" def="{86DF6894-304D-4F58-A68D-E21CE141BEA4}">
  <a:tblStyle styleId="{86DF6894-304D-4F58-A68D-E21CE141B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21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E1455C90-981E-7FA9-F3A9-D85FEE24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>
            <a:extLst>
              <a:ext uri="{FF2B5EF4-FFF2-40B4-BE49-F238E27FC236}">
                <a16:creationId xmlns:a16="http://schemas.microsoft.com/office/drawing/2014/main" id="{4EE379E4-2BA5-23D3-12AD-4FC7D73B0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>
            <a:extLst>
              <a:ext uri="{FF2B5EF4-FFF2-40B4-BE49-F238E27FC236}">
                <a16:creationId xmlns:a16="http://schemas.microsoft.com/office/drawing/2014/main" id="{9AFD565D-AA9F-F999-F441-8DE1A19AC1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979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2bc8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2bc81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C9271809-1951-1CDF-9440-1C2E649C9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2bc811_0_13:notes">
            <a:extLst>
              <a:ext uri="{FF2B5EF4-FFF2-40B4-BE49-F238E27FC236}">
                <a16:creationId xmlns:a16="http://schemas.microsoft.com/office/drawing/2014/main" id="{67998197-CD09-1B6D-36D6-61B11FD5D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2bc811_0_13:notes">
            <a:extLst>
              <a:ext uri="{FF2B5EF4-FFF2-40B4-BE49-F238E27FC236}">
                <a16:creationId xmlns:a16="http://schemas.microsoft.com/office/drawing/2014/main" id="{2ED56DEA-83F3-60D3-BFFC-398D9D9D5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14794846-7946-AF76-C325-EE0CCD56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77:notes">
            <a:extLst>
              <a:ext uri="{FF2B5EF4-FFF2-40B4-BE49-F238E27FC236}">
                <a16:creationId xmlns:a16="http://schemas.microsoft.com/office/drawing/2014/main" id="{F4CCBCF3-0812-E4CA-5349-D63BC10981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77:notes">
            <a:extLst>
              <a:ext uri="{FF2B5EF4-FFF2-40B4-BE49-F238E27FC236}">
                <a16:creationId xmlns:a16="http://schemas.microsoft.com/office/drawing/2014/main" id="{8110A81A-0F4C-EBB4-91EB-C98C5715B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3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>
          <a:extLst>
            <a:ext uri="{FF2B5EF4-FFF2-40B4-BE49-F238E27FC236}">
              <a16:creationId xmlns:a16="http://schemas.microsoft.com/office/drawing/2014/main" id="{855A0F25-6A57-1742-C193-E0B547DB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58:notes">
            <a:extLst>
              <a:ext uri="{FF2B5EF4-FFF2-40B4-BE49-F238E27FC236}">
                <a16:creationId xmlns:a16="http://schemas.microsoft.com/office/drawing/2014/main" id="{72E8CC4C-BE39-0E3A-5FB9-DCE94CDDB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58:notes">
            <a:extLst>
              <a:ext uri="{FF2B5EF4-FFF2-40B4-BE49-F238E27FC236}">
                <a16:creationId xmlns:a16="http://schemas.microsoft.com/office/drawing/2014/main" id="{BB2882B5-8A8F-1652-C32E-C500BADAF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76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9464A17E-88DC-FB03-D12F-1D01EF9C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5260bdd85_0_270:notes">
            <a:extLst>
              <a:ext uri="{FF2B5EF4-FFF2-40B4-BE49-F238E27FC236}">
                <a16:creationId xmlns:a16="http://schemas.microsoft.com/office/drawing/2014/main" id="{8DED1A25-4B82-AE49-E2F6-ADD39695C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5260bdd85_0_270:notes">
            <a:extLst>
              <a:ext uri="{FF2B5EF4-FFF2-40B4-BE49-F238E27FC236}">
                <a16:creationId xmlns:a16="http://schemas.microsoft.com/office/drawing/2014/main" id="{9AB9B50B-B575-642D-5C92-F3313DCE3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36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5CA4C1E2-774B-C153-4F43-F22F79BB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4_2689:notes">
            <a:extLst>
              <a:ext uri="{FF2B5EF4-FFF2-40B4-BE49-F238E27FC236}">
                <a16:creationId xmlns:a16="http://schemas.microsoft.com/office/drawing/2014/main" id="{822980AD-8D37-ECDC-31F4-F905A39FE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4_2689:notes">
            <a:extLst>
              <a:ext uri="{FF2B5EF4-FFF2-40B4-BE49-F238E27FC236}">
                <a16:creationId xmlns:a16="http://schemas.microsoft.com/office/drawing/2014/main" id="{18F0D697-6285-9A98-AEEB-D189F765A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979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675D8CDA-3993-ACA9-8A6F-F798C97E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>
            <a:extLst>
              <a:ext uri="{FF2B5EF4-FFF2-40B4-BE49-F238E27FC236}">
                <a16:creationId xmlns:a16="http://schemas.microsoft.com/office/drawing/2014/main" id="{2BB51CBB-FA04-629B-3711-7CE1F094A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>
            <a:extLst>
              <a:ext uri="{FF2B5EF4-FFF2-40B4-BE49-F238E27FC236}">
                <a16:creationId xmlns:a16="http://schemas.microsoft.com/office/drawing/2014/main" id="{106779CE-0353-65D2-43E0-E757593FA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0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B8A5D54-121B-A4C8-CF34-E93588B4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15:notes">
            <a:extLst>
              <a:ext uri="{FF2B5EF4-FFF2-40B4-BE49-F238E27FC236}">
                <a16:creationId xmlns:a16="http://schemas.microsoft.com/office/drawing/2014/main" id="{669AAA5E-214B-E9AA-3C39-EFABE0E9B6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15:notes">
            <a:extLst>
              <a:ext uri="{FF2B5EF4-FFF2-40B4-BE49-F238E27FC236}">
                <a16:creationId xmlns:a16="http://schemas.microsoft.com/office/drawing/2014/main" id="{18C5E975-C053-7D7E-C267-B1113D836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93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4DD444FD-E8DD-327E-D10C-A902A0ABD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257:notes">
            <a:extLst>
              <a:ext uri="{FF2B5EF4-FFF2-40B4-BE49-F238E27FC236}">
                <a16:creationId xmlns:a16="http://schemas.microsoft.com/office/drawing/2014/main" id="{85EBA62B-E7D3-30A7-FD68-283F295DF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257:notes">
            <a:extLst>
              <a:ext uri="{FF2B5EF4-FFF2-40B4-BE49-F238E27FC236}">
                <a16:creationId xmlns:a16="http://schemas.microsoft.com/office/drawing/2014/main" id="{615915F5-328B-0A07-CBFA-77202AD5A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89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E4774D4-E9DF-9D69-85F3-E33785C28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40D538A6-0979-FD6D-9405-5D5FDA3C7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F7C6F1A8-062D-A9FD-0D78-EA7EA480F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190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25450" y="781174"/>
            <a:ext cx="4705200" cy="14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72700" y="2558775"/>
            <a:ext cx="2428500" cy="65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033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ubTitle" idx="1"/>
          </p:nvPr>
        </p:nvSpPr>
        <p:spPr>
          <a:xfrm>
            <a:off x="1070926" y="1653260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2"/>
          </p:nvPr>
        </p:nvSpPr>
        <p:spPr>
          <a:xfrm>
            <a:off x="1070926" y="2487577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ubTitle" idx="3"/>
          </p:nvPr>
        </p:nvSpPr>
        <p:spPr>
          <a:xfrm>
            <a:off x="1070926" y="3321893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4"/>
          </p:nvPr>
        </p:nvSpPr>
        <p:spPr>
          <a:xfrm>
            <a:off x="1070926" y="4156210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5" hasCustomPrompt="1"/>
          </p:nvPr>
        </p:nvSpPr>
        <p:spPr>
          <a:xfrm>
            <a:off x="1070925" y="1382625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6" hasCustomPrompt="1"/>
          </p:nvPr>
        </p:nvSpPr>
        <p:spPr>
          <a:xfrm>
            <a:off x="1070925" y="3047111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>
            <a:spLocks noGrp="1"/>
          </p:cNvSpPr>
          <p:nvPr>
            <p:ph type="title" idx="7" hasCustomPrompt="1"/>
          </p:nvPr>
        </p:nvSpPr>
        <p:spPr>
          <a:xfrm>
            <a:off x="1070925" y="2214866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8" hasCustomPrompt="1"/>
          </p:nvPr>
        </p:nvSpPr>
        <p:spPr>
          <a:xfrm>
            <a:off x="1070925" y="3879351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9"/>
          </p:nvPr>
        </p:nvSpPr>
        <p:spPr>
          <a:xfrm>
            <a:off x="1675725" y="1382621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3"/>
          </p:nvPr>
        </p:nvSpPr>
        <p:spPr>
          <a:xfrm>
            <a:off x="1675725" y="2214867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4"/>
          </p:nvPr>
        </p:nvSpPr>
        <p:spPr>
          <a:xfrm>
            <a:off x="1675725" y="3047108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5"/>
          </p:nvPr>
        </p:nvSpPr>
        <p:spPr>
          <a:xfrm>
            <a:off x="1675725" y="3879355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831777" y="4067525"/>
            <a:ext cx="3653700" cy="531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203625"/>
            <a:ext cx="7717500" cy="16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879175" y="506316"/>
            <a:ext cx="4551600" cy="7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3879175" y="1174791"/>
            <a:ext cx="455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 flipH="1">
            <a:off x="751350" y="2116850"/>
            <a:ext cx="7641300" cy="24825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7150" dist="57150" dir="1980000" algn="bl" rotWithShape="0">
              <a:schemeClr val="lt1">
                <a:alpha val="50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3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713225" y="3581529"/>
            <a:ext cx="27777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2"/>
          </p:nvPr>
        </p:nvSpPr>
        <p:spPr>
          <a:xfrm>
            <a:off x="713225" y="1971553"/>
            <a:ext cx="27777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3"/>
          </p:nvPr>
        </p:nvSpPr>
        <p:spPr>
          <a:xfrm>
            <a:off x="713225" y="3146872"/>
            <a:ext cx="27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4"/>
          </p:nvPr>
        </p:nvSpPr>
        <p:spPr>
          <a:xfrm>
            <a:off x="713225" y="1536900"/>
            <a:ext cx="27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13163" y="539500"/>
            <a:ext cx="77109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163" y="1795403"/>
            <a:ext cx="2650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2"/>
          </p:nvPr>
        </p:nvSpPr>
        <p:spPr>
          <a:xfrm>
            <a:off x="5780338" y="3730030"/>
            <a:ext cx="2650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3"/>
          </p:nvPr>
        </p:nvSpPr>
        <p:spPr>
          <a:xfrm>
            <a:off x="3246750" y="2762716"/>
            <a:ext cx="2650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4"/>
          </p:nvPr>
        </p:nvSpPr>
        <p:spPr>
          <a:xfrm>
            <a:off x="713163" y="1439854"/>
            <a:ext cx="2650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5"/>
          </p:nvPr>
        </p:nvSpPr>
        <p:spPr>
          <a:xfrm>
            <a:off x="5780338" y="3374481"/>
            <a:ext cx="2650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6"/>
          </p:nvPr>
        </p:nvSpPr>
        <p:spPr>
          <a:xfrm>
            <a:off x="3246750" y="2407167"/>
            <a:ext cx="2650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710089" y="539500"/>
            <a:ext cx="77109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1"/>
          </p:nvPr>
        </p:nvSpPr>
        <p:spPr>
          <a:xfrm>
            <a:off x="710089" y="1734303"/>
            <a:ext cx="38214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2"/>
          </p:nvPr>
        </p:nvSpPr>
        <p:spPr>
          <a:xfrm>
            <a:off x="710089" y="4029954"/>
            <a:ext cx="38214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3"/>
          </p:nvPr>
        </p:nvSpPr>
        <p:spPr>
          <a:xfrm>
            <a:off x="710089" y="2882128"/>
            <a:ext cx="38214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4"/>
          </p:nvPr>
        </p:nvSpPr>
        <p:spPr>
          <a:xfrm>
            <a:off x="710089" y="1391329"/>
            <a:ext cx="3821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5"/>
          </p:nvPr>
        </p:nvSpPr>
        <p:spPr>
          <a:xfrm>
            <a:off x="710089" y="3686982"/>
            <a:ext cx="3821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ubTitle" idx="6"/>
          </p:nvPr>
        </p:nvSpPr>
        <p:spPr>
          <a:xfrm>
            <a:off x="710089" y="2539155"/>
            <a:ext cx="3821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98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713225" y="1966892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2"/>
          </p:nvPr>
        </p:nvSpPr>
        <p:spPr>
          <a:xfrm>
            <a:off x="713225" y="3577922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3"/>
          </p:nvPr>
        </p:nvSpPr>
        <p:spPr>
          <a:xfrm>
            <a:off x="3196478" y="1966893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4"/>
          </p:nvPr>
        </p:nvSpPr>
        <p:spPr>
          <a:xfrm>
            <a:off x="3196478" y="3577922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5"/>
          </p:nvPr>
        </p:nvSpPr>
        <p:spPr>
          <a:xfrm>
            <a:off x="713225" y="1672886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6"/>
          </p:nvPr>
        </p:nvSpPr>
        <p:spPr>
          <a:xfrm>
            <a:off x="713225" y="3283915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7"/>
          </p:nvPr>
        </p:nvSpPr>
        <p:spPr>
          <a:xfrm>
            <a:off x="3196478" y="1672887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8"/>
          </p:nvPr>
        </p:nvSpPr>
        <p:spPr>
          <a:xfrm>
            <a:off x="3196480" y="3283916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51333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1"/>
          </p:nvPr>
        </p:nvSpPr>
        <p:spPr>
          <a:xfrm>
            <a:off x="721559" y="177457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6400441" y="2682918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721559" y="3166125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4"/>
          </p:nvPr>
        </p:nvSpPr>
        <p:spPr>
          <a:xfrm>
            <a:off x="6400433" y="4080525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5"/>
          </p:nvPr>
        </p:nvSpPr>
        <p:spPr>
          <a:xfrm>
            <a:off x="3561000" y="223177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6"/>
          </p:nvPr>
        </p:nvSpPr>
        <p:spPr>
          <a:xfrm>
            <a:off x="3561000" y="3623325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7"/>
          </p:nvPr>
        </p:nvSpPr>
        <p:spPr>
          <a:xfrm>
            <a:off x="721559" y="1423900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8"/>
          </p:nvPr>
        </p:nvSpPr>
        <p:spPr>
          <a:xfrm>
            <a:off x="6400441" y="233830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9"/>
          </p:nvPr>
        </p:nvSpPr>
        <p:spPr>
          <a:xfrm>
            <a:off x="721559" y="2816246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3"/>
          </p:nvPr>
        </p:nvSpPr>
        <p:spPr>
          <a:xfrm>
            <a:off x="6400433" y="3724138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4"/>
          </p:nvPr>
        </p:nvSpPr>
        <p:spPr>
          <a:xfrm>
            <a:off x="3561000" y="1881100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5"/>
          </p:nvPr>
        </p:nvSpPr>
        <p:spPr>
          <a:xfrm>
            <a:off x="3561000" y="326104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577975" y="539488"/>
            <a:ext cx="4852800" cy="10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338125" y="3575825"/>
            <a:ext cx="2092800" cy="10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682025" y="1617763"/>
            <a:ext cx="4612500" cy="426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713299" y="621910"/>
            <a:ext cx="3854100" cy="7689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795499" y="1390790"/>
            <a:ext cx="3771900" cy="32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2" hasCustomPrompt="1"/>
          </p:nvPr>
        </p:nvSpPr>
        <p:spPr>
          <a:xfrm>
            <a:off x="713299" y="2024637"/>
            <a:ext cx="3854100" cy="7689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3"/>
          </p:nvPr>
        </p:nvSpPr>
        <p:spPr>
          <a:xfrm>
            <a:off x="795499" y="2789327"/>
            <a:ext cx="3771900" cy="32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4" hasCustomPrompt="1"/>
          </p:nvPr>
        </p:nvSpPr>
        <p:spPr>
          <a:xfrm>
            <a:off x="713299" y="3421240"/>
            <a:ext cx="3854100" cy="7689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5"/>
          </p:nvPr>
        </p:nvSpPr>
        <p:spPr>
          <a:xfrm>
            <a:off x="795499" y="4187865"/>
            <a:ext cx="3771900" cy="32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 hasCustomPrompt="1"/>
          </p:nvPr>
        </p:nvSpPr>
        <p:spPr>
          <a:xfrm>
            <a:off x="3654800" y="3695175"/>
            <a:ext cx="9705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4635108" y="1672224"/>
            <a:ext cx="3072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2"/>
          </p:nvPr>
        </p:nvSpPr>
        <p:spPr>
          <a:xfrm>
            <a:off x="4635104" y="1374375"/>
            <a:ext cx="30723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 idx="3" hasCustomPrompt="1"/>
          </p:nvPr>
        </p:nvSpPr>
        <p:spPr>
          <a:xfrm>
            <a:off x="3654800" y="1374350"/>
            <a:ext cx="9705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4"/>
          </p:nvPr>
        </p:nvSpPr>
        <p:spPr>
          <a:xfrm>
            <a:off x="4635108" y="2832643"/>
            <a:ext cx="3072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5"/>
          </p:nvPr>
        </p:nvSpPr>
        <p:spPr>
          <a:xfrm>
            <a:off x="4635106" y="2534788"/>
            <a:ext cx="30723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6" hasCustomPrompt="1"/>
          </p:nvPr>
        </p:nvSpPr>
        <p:spPr>
          <a:xfrm>
            <a:off x="3654800" y="2534763"/>
            <a:ext cx="9705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7"/>
          </p:nvPr>
        </p:nvSpPr>
        <p:spPr>
          <a:xfrm>
            <a:off x="4635108" y="3993062"/>
            <a:ext cx="3072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8"/>
          </p:nvPr>
        </p:nvSpPr>
        <p:spPr>
          <a:xfrm>
            <a:off x="4635106" y="3695200"/>
            <a:ext cx="30723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109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961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720000" y="3648471"/>
            <a:ext cx="223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3771300" y="3648497"/>
            <a:ext cx="223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20000" y="3211900"/>
            <a:ext cx="223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3771300" y="3211909"/>
            <a:ext cx="223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3225" y="1101900"/>
            <a:ext cx="42903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13225" y="2025000"/>
            <a:ext cx="4290300" cy="20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5078400" y="623250"/>
            <a:ext cx="3352500" cy="3897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7150" dist="66675" dir="3000000" algn="bl" rotWithShape="0">
              <a:schemeClr val="lt1">
                <a:alpha val="50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854875" y="539500"/>
            <a:ext cx="4575900" cy="19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1468138"/>
            <a:ext cx="33060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4495246" y="1468138"/>
            <a:ext cx="33060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13225" y="3371825"/>
            <a:ext cx="4871400" cy="122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2932200" cy="14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824900" y="1948575"/>
            <a:ext cx="2820600" cy="659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4" r:id="rId22"/>
    <p:sldLayoutId id="2147483675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16575" y="249569"/>
            <a:ext cx="77109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MINI PROJECT PRESENTATION</a:t>
            </a:r>
            <a:endParaRPr dirty="0"/>
          </a:p>
        </p:txBody>
      </p:sp>
      <p:sp>
        <p:nvSpPr>
          <p:cNvPr id="166" name="Google Shape;166;p34"/>
          <p:cNvSpPr txBox="1"/>
          <p:nvPr/>
        </p:nvSpPr>
        <p:spPr>
          <a:xfrm>
            <a:off x="2548470" y="4581667"/>
            <a:ext cx="3565800" cy="56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28 APRIL 2025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4"/>
          <p:cNvSpPr/>
          <p:nvPr/>
        </p:nvSpPr>
        <p:spPr>
          <a:xfrm>
            <a:off x="1589927" y="864897"/>
            <a:ext cx="5822898" cy="6458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lang="en-IN" sz="12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</a:t>
            </a:r>
            <a:r>
              <a:rPr lang="en-IN" sz="1200" dirty="0">
                <a:solidFill>
                  <a:schemeClr val="tx1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MSc (Five Year Integrated)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      Computer Science (Artificial Intelligence And Data Science)</a:t>
            </a:r>
            <a:endParaRPr sz="1200" dirty="0">
              <a:solidFill>
                <a:schemeClr val="tx1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167;p34">
            <a:extLst>
              <a:ext uri="{FF2B5EF4-FFF2-40B4-BE49-F238E27FC236}">
                <a16:creationId xmlns:a16="http://schemas.microsoft.com/office/drawing/2014/main" id="{3D407629-2517-FEC8-8A4E-C9B9D516D878}"/>
              </a:ext>
            </a:extLst>
          </p:cNvPr>
          <p:cNvSpPr/>
          <p:nvPr/>
        </p:nvSpPr>
        <p:spPr>
          <a:xfrm>
            <a:off x="1366902" y="1457571"/>
            <a:ext cx="5822898" cy="6458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lang="en-IN" sz="12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</a:t>
            </a:r>
            <a:r>
              <a:rPr lang="en-IN" dirty="0">
                <a:solidFill>
                  <a:schemeClr val="tx1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ASHFAQ HUSSAIN M S (80522003)</a:t>
            </a:r>
            <a:endParaRPr dirty="0">
              <a:solidFill>
                <a:schemeClr val="tx1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1048D-5EFF-8488-1A25-36B0E22D2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70" y="1780471"/>
            <a:ext cx="5029200" cy="286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22456" y="198621"/>
            <a:ext cx="773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LITERATURE REVIEW</a:t>
            </a:r>
            <a:endParaRPr sz="3200"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1"/>
          </p:nvPr>
        </p:nvSpPr>
        <p:spPr>
          <a:xfrm>
            <a:off x="322456" y="1010267"/>
            <a:ext cx="8290098" cy="3934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IN" sz="1600" dirty="0"/>
              <a:t>LIMITATIONS IDENTIFIED: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Complex setup required (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Airsim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+ Unreal Engine 4 environment).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Time-consuming training process.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Focused only on simulation, not real-world datasets.</a:t>
            </a: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IN" sz="1600" dirty="0"/>
              <a:t>ADAPTATION FOR CURRENT PROJECT: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Instead of simulation, real-world UZH FPV drone dataset was used.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YOLOv8 (detection) and SAM (segmentation) applied for efficient obstacle recognition.</a:t>
            </a: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Faster, supervised learning approach suitable for practical training without simulated environments.</a:t>
            </a:r>
            <a:endParaRPr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400547" y="177144"/>
            <a:ext cx="77109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 OVERVIEW</a:t>
            </a:r>
            <a:endParaRPr sz="3200" dirty="0"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737" y="3375527"/>
            <a:ext cx="2340526" cy="17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3;p38">
            <a:extLst>
              <a:ext uri="{FF2B5EF4-FFF2-40B4-BE49-F238E27FC236}">
                <a16:creationId xmlns:a16="http://schemas.microsoft.com/office/drawing/2014/main" id="{B3369987-5981-56FD-6179-8F0909335C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622" y="797585"/>
            <a:ext cx="7604024" cy="4227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SzPts val="1100"/>
              <a:buAutoNum type="arabicPeriod"/>
            </a:pPr>
            <a:r>
              <a:rPr lang="en-IN" sz="1600" dirty="0">
                <a:latin typeface="Montserrat Medium" panose="020F0502020204030204" pitchFamily="2" charset="0"/>
                <a:cs typeface="Andalus" panose="02020603050405020304" pitchFamily="18" charset="-78"/>
              </a:rPr>
              <a:t>DATASET:</a:t>
            </a:r>
          </a:p>
          <a:p>
            <a:pPr marL="0" indent="0">
              <a:buSzPts val="1100"/>
            </a:pPr>
            <a:endParaRPr lang="en-IN" sz="1600" dirty="0">
              <a:latin typeface="Montserrat Medium" panose="020F0502020204030204" pitchFamily="2" charset="0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UZH FPV Drone Dataset used for training and evaluation provided by Zurich Robotics Group.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Real-world drone flight data: includes indoor and outdoor scenes.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Frame extraction done to prepare images for obstacle detection.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342900" indent="-342900">
              <a:buSzPts val="1100"/>
              <a:buAutoNum type="arabicPeriod" startAt="2"/>
            </a:pPr>
            <a:r>
              <a:rPr lang="en-IN" sz="1600" dirty="0">
                <a:latin typeface="Montserrat Medium" panose="020F0502020204030204" pitchFamily="2" charset="0"/>
                <a:cs typeface="Andalus" panose="02020603050405020304" pitchFamily="18" charset="-78"/>
              </a:rPr>
              <a:t>ANNOTATION STRATEGY:</a:t>
            </a:r>
          </a:p>
          <a:p>
            <a:pPr marL="0" indent="0">
              <a:buSzPts val="1100"/>
            </a:pPr>
            <a:endParaRPr lang="en-IN" sz="1600" b="1" dirty="0">
              <a:latin typeface="Montserrat Medium" panose="020F0502020204030204" pitchFamily="2" charset="0"/>
              <a:cs typeface="Andalus" panose="02020603050405020304" pitchFamily="18" charset="-78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Manual annotation not feasible due to time limits. 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Adopted semi-automated pipeline: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YOLOv8 for object detection (bounding boxes).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SAM (Segment Anything Model) for segmentation masks.</a:t>
            </a:r>
          </a:p>
          <a:p>
            <a:pPr marL="0" indent="0">
              <a:buSzPts val="1100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   Switched from SAM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ViT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-H to SAM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ViT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-B model for faster processing.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sz="1600" dirty="0">
              <a:latin typeface="Montserrat Medium" panose="020F0502020204030204" pitchFamily="2" charset="0"/>
              <a:cs typeface="Andalus" panose="02020603050405020304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4F0690D3-9E95-1556-DE52-4EFB5990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>
            <a:extLst>
              <a:ext uri="{FF2B5EF4-FFF2-40B4-BE49-F238E27FC236}">
                <a16:creationId xmlns:a16="http://schemas.microsoft.com/office/drawing/2014/main" id="{624EE0F3-E6E0-9F6D-B869-3FD0207C9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547" y="177144"/>
            <a:ext cx="77109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 OVERVIEW</a:t>
            </a:r>
            <a:endParaRPr sz="3200" dirty="0"/>
          </a:p>
        </p:txBody>
      </p:sp>
      <p:pic>
        <p:nvPicPr>
          <p:cNvPr id="236" name="Google Shape;236;p40">
            <a:extLst>
              <a:ext uri="{FF2B5EF4-FFF2-40B4-BE49-F238E27FC236}">
                <a16:creationId xmlns:a16="http://schemas.microsoft.com/office/drawing/2014/main" id="{F672624C-2013-CA19-9BC7-1E9713D434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737" y="3375527"/>
            <a:ext cx="2340526" cy="17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3;p38">
            <a:extLst>
              <a:ext uri="{FF2B5EF4-FFF2-40B4-BE49-F238E27FC236}">
                <a16:creationId xmlns:a16="http://schemas.microsoft.com/office/drawing/2014/main" id="{6F459D85-EF2C-15E9-95EB-FE674A3517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622" y="797585"/>
            <a:ext cx="7604024" cy="4227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SzPts val="1100"/>
              <a:buAutoNum type="arabicPeriod" startAt="3"/>
            </a:pPr>
            <a:r>
              <a:rPr lang="en-IN" sz="1600" dirty="0">
                <a:latin typeface="Montserrat Medium" panose="020F0502020204030204" pitchFamily="2" charset="0"/>
                <a:cs typeface="Andalus" panose="02020603050405020304" pitchFamily="18" charset="-78"/>
              </a:rPr>
              <a:t>MODELS USED: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YOLOv8s and YOLOv8m models selected.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Originally considered YOLOv8x, but shifted to lighter models to handle computational constraints.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Trained models to detect obstacles from drone-perspective images.</a:t>
            </a:r>
          </a:p>
          <a:p>
            <a:pPr marL="0" indent="0">
              <a:buSzPts val="1100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342900" indent="-342900">
              <a:buSzPts val="1100"/>
              <a:buAutoNum type="arabicPeriod" startAt="4"/>
            </a:pPr>
            <a:r>
              <a:rPr lang="en-IN" sz="1600" dirty="0">
                <a:latin typeface="Montserrat Medium" panose="020F0502020204030204" pitchFamily="2" charset="0"/>
                <a:cs typeface="Andalus" panose="02020603050405020304" pitchFamily="18" charset="-78"/>
              </a:rPr>
              <a:t>OVERALL PIPELINE: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US" sz="16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DATA PREPARATION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FRAME EXTRACTION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SEMI AUTOMATED ANNOTATION (YOLOv8s + SAM)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MODEL TRAINING 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PERFORMANCE EVALUATION (Precision, Recall,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maP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)</a:t>
            </a:r>
            <a:endParaRPr dirty="0">
              <a:latin typeface="Montserrat Medium" panose="020F0502020204030204" pitchFamily="2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96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29125" y="364547"/>
            <a:ext cx="2340526" cy="17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FB01C-FDC7-135D-8598-6DBF1B417244}"/>
              </a:ext>
            </a:extLst>
          </p:cNvPr>
          <p:cNvSpPr txBox="1"/>
          <p:nvPr/>
        </p:nvSpPr>
        <p:spPr>
          <a:xfrm>
            <a:off x="274348" y="171315"/>
            <a:ext cx="6312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Montserrat SemiBold" panose="00000700000000000000" pitchFamily="2" charset="0"/>
              </a:rPr>
              <a:t>WORKFLOW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D6300-ADCB-5B57-3663-6250E7E5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60" y="1189463"/>
            <a:ext cx="4125951" cy="3774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415775" y="259863"/>
            <a:ext cx="5719302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DATA  PREPROCESSING</a:t>
            </a:r>
            <a:endParaRPr sz="3200" dirty="0"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908" y="-626747"/>
            <a:ext cx="3534751" cy="2278251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7" name="Subtitle 16">
            <a:extLst>
              <a:ext uri="{FF2B5EF4-FFF2-40B4-BE49-F238E27FC236}">
                <a16:creationId xmlns:a16="http://schemas.microsoft.com/office/drawing/2014/main" id="{737F536B-C0A6-89DA-8EBA-E5DF5726780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15774" y="972454"/>
            <a:ext cx="6825965" cy="3911183"/>
          </a:xfrm>
        </p:spPr>
        <p:txBody>
          <a:bodyPr/>
          <a:lstStyle/>
          <a:p>
            <a:pPr marL="482600" indent="-342900">
              <a:buAutoNum type="arabicPeriod"/>
            </a:pPr>
            <a:r>
              <a:rPr lang="en-IN" sz="1600" dirty="0"/>
              <a:t>EXPLORATORY DATA ANALYSIS:</a:t>
            </a:r>
          </a:p>
          <a:p>
            <a:pPr marL="139700" indent="0"/>
            <a:endParaRPr lang="en-IN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2BA6C0-8218-7D09-54C3-94110680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73" y="1655433"/>
            <a:ext cx="3534751" cy="27072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1EBFAD-0382-F7A1-8981-1526437A3266}"/>
              </a:ext>
            </a:extLst>
          </p:cNvPr>
          <p:cNvSpPr txBox="1"/>
          <p:nvPr/>
        </p:nvSpPr>
        <p:spPr>
          <a:xfrm>
            <a:off x="599435" y="4469261"/>
            <a:ext cx="289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INDOOR DOWNWARD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F96CAA-6D2F-4D80-9083-3A6B1E8E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834" y="1651504"/>
            <a:ext cx="3737951" cy="27185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25EFF-7FC4-D2AF-CC52-7FD17221924C}"/>
              </a:ext>
            </a:extLst>
          </p:cNvPr>
          <p:cNvSpPr txBox="1"/>
          <p:nvPr/>
        </p:nvSpPr>
        <p:spPr>
          <a:xfrm>
            <a:off x="4990123" y="4469261"/>
            <a:ext cx="289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INDOOR FORWARD SAMPLE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2EE4289-8656-D3C5-A342-ADED72C0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3" y="997434"/>
            <a:ext cx="3736801" cy="2802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2FE184-31E3-2024-93E0-48DC526F5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496" y="997950"/>
            <a:ext cx="3804531" cy="28020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0DA4A4-BBD5-4A12-A1DD-0ECE8D3F66C2}"/>
              </a:ext>
            </a:extLst>
          </p:cNvPr>
          <p:cNvSpPr txBox="1"/>
          <p:nvPr/>
        </p:nvSpPr>
        <p:spPr>
          <a:xfrm>
            <a:off x="677589" y="4146066"/>
            <a:ext cx="308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OUTDOOR DOWNWARD SAMPLE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997A91-8624-0EAF-948C-E80FE832D11D}"/>
              </a:ext>
            </a:extLst>
          </p:cNvPr>
          <p:cNvSpPr txBox="1"/>
          <p:nvPr/>
        </p:nvSpPr>
        <p:spPr>
          <a:xfrm>
            <a:off x="5050295" y="4146066"/>
            <a:ext cx="316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OUTDOOR FORWARD SAMPLE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>
          <a:extLst>
            <a:ext uri="{FF2B5EF4-FFF2-40B4-BE49-F238E27FC236}">
              <a16:creationId xmlns:a16="http://schemas.microsoft.com/office/drawing/2014/main" id="{FB5C4D66-696C-79AB-1D83-0971DFAB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A8216A-9D57-29BB-2F3B-E36B78F9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511" y="2735359"/>
            <a:ext cx="3648977" cy="2258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A2F2C-D3A3-8532-9320-DDF41C63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768" y="240154"/>
            <a:ext cx="3623139" cy="2331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D854-660B-E504-1456-369119039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43" y="240154"/>
            <a:ext cx="3623138" cy="23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348137" y="201130"/>
            <a:ext cx="5751188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DATA PREPROCESSING</a:t>
            </a:r>
            <a:endParaRPr sz="3200" dirty="0"/>
          </a:p>
        </p:txBody>
      </p:sp>
      <p:sp>
        <p:nvSpPr>
          <p:cNvPr id="272" name="Google Shape;272;p43"/>
          <p:cNvSpPr txBox="1">
            <a:spLocks noGrp="1"/>
          </p:cNvSpPr>
          <p:nvPr>
            <p:ph type="subTitle" idx="4"/>
          </p:nvPr>
        </p:nvSpPr>
        <p:spPr>
          <a:xfrm>
            <a:off x="576690" y="1116608"/>
            <a:ext cx="6109299" cy="359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IN" sz="1600" dirty="0"/>
              <a:t>FRAME EXTRACTION: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Extracted frames from multiple environments in the UZH FPV dataset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ie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, indoor forward, indoor downward, outdoor forward and outdoor downward.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All extracted frames were collected into a single unified folder.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Unified dataset structure made it easier to automate the annotation and training process.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Simplify dataset loading during model training by using a single consolidated folder.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A total of 71,142 frames were extracted.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650" y="232622"/>
            <a:ext cx="2340526" cy="176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251982" y="148730"/>
            <a:ext cx="5468880" cy="7891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3200" dirty="0"/>
              <a:t>ANNOTATION STRATEGY </a:t>
            </a:r>
            <a:endParaRPr sz="32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272;p43">
            <a:extLst>
              <a:ext uri="{FF2B5EF4-FFF2-40B4-BE49-F238E27FC236}">
                <a16:creationId xmlns:a16="http://schemas.microsoft.com/office/drawing/2014/main" id="{C1334940-9C29-BA6F-432D-B2883E60E162}"/>
              </a:ext>
            </a:extLst>
          </p:cNvPr>
          <p:cNvSpPr txBox="1">
            <a:spLocks/>
          </p:cNvSpPr>
          <p:nvPr/>
        </p:nvSpPr>
        <p:spPr>
          <a:xfrm>
            <a:off x="154659" y="937846"/>
            <a:ext cx="7183987" cy="3821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Detection: Used YOLOv8 object detection outputs to create bounding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Segmentation: Applied SAM (Segment Anything Model) to generate object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Transitioned from SAM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ViT_H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to SAM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ViT_B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to reduce computational 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Saved Output – Image(.</a:t>
            </a:r>
            <a:r>
              <a:rPr lang="en-IN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png</a:t>
            </a: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), Bounding Box Labels(.txt), Segmentation mask(.</a:t>
            </a:r>
            <a:r>
              <a:rPr lang="en-IN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png</a:t>
            </a: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) and Metadata (.</a:t>
            </a:r>
            <a:r>
              <a:rPr lang="en-IN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json</a:t>
            </a: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A92050E-EB6E-F894-CC87-BEE80AAA4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(.png)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A6A8C-EE6E-6E84-EE78-04E15600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7" y="2571750"/>
            <a:ext cx="4509756" cy="2507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D292EE15-E0D5-11CD-5926-3218188E1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>
            <a:extLst>
              <a:ext uri="{FF2B5EF4-FFF2-40B4-BE49-F238E27FC236}">
                <a16:creationId xmlns:a16="http://schemas.microsoft.com/office/drawing/2014/main" id="{2764F64A-8169-CDF6-A5F7-B8AD441F4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82" y="148730"/>
            <a:ext cx="5468880" cy="7891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3200" dirty="0"/>
              <a:t>ANNOTATION STRATEGY </a:t>
            </a:r>
            <a:endParaRPr sz="32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73FD88-2F2D-255F-21CE-DE95F2ECB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(.png)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D812B-2A65-C6CE-D1C6-44A64340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1" y="1781593"/>
            <a:ext cx="3604445" cy="270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59C68-F832-3DDC-12DD-FD373E7E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836" y="1781593"/>
            <a:ext cx="3604445" cy="2703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6B6F-6450-F56C-09B3-9E4EC46E27D9}"/>
              </a:ext>
            </a:extLst>
          </p:cNvPr>
          <p:cNvSpPr txBox="1"/>
          <p:nvPr/>
        </p:nvSpPr>
        <p:spPr>
          <a:xfrm>
            <a:off x="1425845" y="4533103"/>
            <a:ext cx="1560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SAMPLE IMAGE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32365-38D4-A591-5BED-3B9F89B41B3B}"/>
              </a:ext>
            </a:extLst>
          </p:cNvPr>
          <p:cNvSpPr txBox="1"/>
          <p:nvPr/>
        </p:nvSpPr>
        <p:spPr>
          <a:xfrm>
            <a:off x="5749624" y="4533102"/>
            <a:ext cx="227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SEGMENTED MASK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CA8AE-54C0-807F-A2C2-325C3DF022C1}"/>
              </a:ext>
            </a:extLst>
          </p:cNvPr>
          <p:cNvSpPr txBox="1"/>
          <p:nvPr/>
        </p:nvSpPr>
        <p:spPr>
          <a:xfrm>
            <a:off x="473848" y="1000211"/>
            <a:ext cx="6669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A total of 72 batches of images were annotated each batch containing 1000 images </a:t>
            </a:r>
          </a:p>
        </p:txBody>
      </p:sp>
    </p:spTree>
    <p:extLst>
      <p:ext uri="{BB962C8B-B14F-4D97-AF65-F5344CB8AC3E}">
        <p14:creationId xmlns:p14="http://schemas.microsoft.com/office/powerpoint/2010/main" val="19205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>
            <a:off x="484162" y="315901"/>
            <a:ext cx="8169184" cy="14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AUTOMATED DRONE OBSTACLE DETECTION AND NAVIGATION USING DEEP LEARNING</a:t>
            </a:r>
            <a:endParaRPr sz="32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>
            <a:off x="4924146" y="2247200"/>
            <a:ext cx="3729200" cy="272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DONE BY:      ASHFAQ HUSSAIN M 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	80522003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	6</a:t>
            </a:r>
            <a:r>
              <a:rPr lang="en-IN" b="1" baseline="30000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TH</a:t>
            </a: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 SEMESTER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	DEP OF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solidFill>
                <a:schemeClr val="tx1"/>
              </a:solidFill>
              <a:latin typeface="Arabic Typesetting" panose="03020402040406030203" pitchFamily="66" charset="-78"/>
              <a:ea typeface="Microsoft Yi Baiti" panose="03000500000000000000" pitchFamily="66" charset="0"/>
              <a:cs typeface="Arabic Typesetting" panose="03020402040406030203" pitchFamily="66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GUIDED BY:   DR. PHILIP SAMUEL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  	SENIOR PROFESSOR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  <a:latin typeface="Arabic Typesetting" panose="03020402040406030203" pitchFamily="66" charset="-78"/>
                <a:ea typeface="Microsoft Yi Baiti" panose="03000500000000000000" pitchFamily="66" charset="0"/>
                <a:cs typeface="Arabic Typesetting" panose="03020402040406030203" pitchFamily="66" charset="-78"/>
              </a:rPr>
              <a:t>	DEP OF COMPUTER SCIENCE</a:t>
            </a:r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75" y="2247200"/>
            <a:ext cx="4003502" cy="258039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713225" y="3371825"/>
            <a:ext cx="48714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TRAINING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subTitle" idx="1"/>
          </p:nvPr>
        </p:nvSpPr>
        <p:spPr>
          <a:xfrm>
            <a:off x="474336" y="252956"/>
            <a:ext cx="8067498" cy="1813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1600" dirty="0"/>
              <a:t>TRAINING SETUP: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sz="1600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Hardware: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 High-end GPU (e.g., NVIDIA RTX series)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Frameworks: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N" dirty="0" err="1">
                <a:latin typeface="Andalus" panose="02020603050405020304" pitchFamily="18" charset="-78"/>
                <a:cs typeface="Andalus" panose="02020603050405020304" pitchFamily="18" charset="-78"/>
              </a:rPr>
              <a:t>PyTorch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en-IN" dirty="0" err="1">
                <a:latin typeface="Andalus" panose="02020603050405020304" pitchFamily="18" charset="-78"/>
                <a:cs typeface="Andalus" panose="02020603050405020304" pitchFamily="18" charset="-78"/>
              </a:rPr>
              <a:t>Ultralytics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 YOLOv8 library</a:t>
            </a:r>
          </a:p>
          <a:p>
            <a:pPr marL="1371600" lvl="3" indent="0" algn="l"/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Input Size: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Resized images (default YOLOv8 input dimensions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4" name="Google Shape;304;p47">
            <a:extLst>
              <a:ext uri="{FF2B5EF4-FFF2-40B4-BE49-F238E27FC236}">
                <a16:creationId xmlns:a16="http://schemas.microsoft.com/office/drawing/2014/main" id="{D4504F09-397B-5275-13C0-0EDE5FCEA368}"/>
              </a:ext>
            </a:extLst>
          </p:cNvPr>
          <p:cNvSpPr txBox="1">
            <a:spLocks/>
          </p:cNvSpPr>
          <p:nvPr/>
        </p:nvSpPr>
        <p:spPr>
          <a:xfrm>
            <a:off x="474336" y="2066693"/>
            <a:ext cx="8067498" cy="28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42900" indent="-342900" algn="l">
              <a:buAutoNum type="arabicPeriod" startAt="2"/>
            </a:pPr>
            <a:r>
              <a:rPr lang="en-IN" sz="1600" dirty="0"/>
              <a:t>TRAINING HYPERPARAMETERS:</a:t>
            </a:r>
          </a:p>
          <a:p>
            <a:pPr marL="0" indent="0" algn="l"/>
            <a:endParaRPr lang="en-IN" sz="1600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Batch Size: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 8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Epochs: 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100 epochs for </a:t>
            </a: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YOLOv8s and 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50 epochs for </a:t>
            </a: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YOLOv8m</a:t>
            </a: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Optimizer:</a:t>
            </a:r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 Adam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Learning Rate: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Cosine learning rate scheduler used.</a:t>
            </a: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Early Stopping: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Applied to prevent overfitting.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>
          <a:extLst>
            <a:ext uri="{FF2B5EF4-FFF2-40B4-BE49-F238E27FC236}">
              <a16:creationId xmlns:a16="http://schemas.microsoft.com/office/drawing/2014/main" id="{B2A90DA5-F9B5-8761-9F8A-BB1E30ED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>
            <a:extLst>
              <a:ext uri="{FF2B5EF4-FFF2-40B4-BE49-F238E27FC236}">
                <a16:creationId xmlns:a16="http://schemas.microsoft.com/office/drawing/2014/main" id="{BAA983C9-1BD3-0B21-4C33-D6C21E884C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336" y="252956"/>
            <a:ext cx="8067498" cy="1813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3. CHECKPOINTING AND VALIDATING: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		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Model checkpoints saved every few epochs.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371600" lvl="3" indent="0" algn="l"/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Validation metrics (Precision, Recall,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mAP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) monitored after every evaluation step.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Best-performing model selected based on validation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mAP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score.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" name="Google Shape;304;p47">
            <a:extLst>
              <a:ext uri="{FF2B5EF4-FFF2-40B4-BE49-F238E27FC236}">
                <a16:creationId xmlns:a16="http://schemas.microsoft.com/office/drawing/2014/main" id="{6104FBE5-FA49-7026-400B-1706E31B09A8}"/>
              </a:ext>
            </a:extLst>
          </p:cNvPr>
          <p:cNvSpPr txBox="1">
            <a:spLocks/>
          </p:cNvSpPr>
          <p:nvPr/>
        </p:nvSpPr>
        <p:spPr>
          <a:xfrm>
            <a:off x="474336" y="2349387"/>
            <a:ext cx="8067498" cy="254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gency FB" panose="020B0503020202020204" pitchFamily="34" charset="0"/>
              </a:rPr>
              <a:t>THE DATA WAS TRAINED USING TWO MODELS ONE IS YOLOv8s THE LIGHTEST MODEL AND THE OTHER WAS YOLOv8m.</a:t>
            </a:r>
            <a:br>
              <a:rPr lang="en-IN" sz="1600" dirty="0">
                <a:latin typeface="Agency FB" panose="020B0503020202020204" pitchFamily="34" charset="0"/>
              </a:rPr>
            </a:br>
            <a:endParaRPr lang="en-IN" sz="1600" dirty="0">
              <a:latin typeface="Agency FB" panose="020B0503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gency FB" panose="020B0503020202020204" pitchFamily="34" charset="0"/>
              </a:rPr>
              <a:t>THE MODELS WERE TRAINED SIMULTANEOUSLY USING TWO DIFFERENT PLATFORMS ONE USING VSCODE AND THE OTHER USING KAGGLE NOTEBOOKS.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1600" dirty="0">
              <a:latin typeface="Agency FB" panose="020B0503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gency FB" panose="020B0503020202020204" pitchFamily="34" charset="0"/>
              </a:rPr>
              <a:t>BOTH WERE TRAINED WITH DIFFERENT NUMBER OF EPOCHS – 100 EPOCHS FOR YOLOv8s AND 50 EPOCHS FOR YOLOv8m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1600" dirty="0">
              <a:latin typeface="Agency FB" panose="020B0503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gency FB" panose="020B0503020202020204" pitchFamily="34" charset="0"/>
              </a:rPr>
              <a:t>TRAINING WAS SUCCESSFUL AND THE RESULTS ARE BELOW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1600" dirty="0"/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123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title"/>
          </p:nvPr>
        </p:nvSpPr>
        <p:spPr>
          <a:xfrm>
            <a:off x="433495" y="167793"/>
            <a:ext cx="6227500" cy="9027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RESULTS &amp; EVALUATION</a:t>
            </a:r>
            <a:endParaRPr sz="3600" dirty="0"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51066" y="-257964"/>
            <a:ext cx="2561577" cy="19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C0E78-2379-B1CD-7D42-5C66BB511727}"/>
              </a:ext>
            </a:extLst>
          </p:cNvPr>
          <p:cNvSpPr txBox="1"/>
          <p:nvPr/>
        </p:nvSpPr>
        <p:spPr>
          <a:xfrm>
            <a:off x="433495" y="1011044"/>
            <a:ext cx="4118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 Medium" panose="020F0502020204030204" pitchFamily="2" charset="0"/>
                <a:cs typeface="Andalus" panose="02020603050405020304" pitchFamily="18" charset="-78"/>
              </a:rPr>
              <a:t>THE TRAINING RESULTS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4CE35-EA15-6F3F-3B9A-5333AC1F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377" y="1437187"/>
            <a:ext cx="4801270" cy="1448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52F90-7169-B067-0751-EC332E827B43}"/>
              </a:ext>
            </a:extLst>
          </p:cNvPr>
          <p:cNvSpPr txBox="1"/>
          <p:nvPr/>
        </p:nvSpPr>
        <p:spPr>
          <a:xfrm>
            <a:off x="355437" y="3133493"/>
            <a:ext cx="4118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 Medium" panose="020F0502020204030204" pitchFamily="2" charset="0"/>
                <a:cs typeface="Andalus" panose="02020603050405020304" pitchFamily="18" charset="-78"/>
              </a:rPr>
              <a:t>PERFORMANCE HIGHLIGHTS:</a:t>
            </a:r>
          </a:p>
        </p:txBody>
      </p:sp>
      <p:sp>
        <p:nvSpPr>
          <p:cNvPr id="8" name="Google Shape;304;p47">
            <a:extLst>
              <a:ext uri="{FF2B5EF4-FFF2-40B4-BE49-F238E27FC236}">
                <a16:creationId xmlns:a16="http://schemas.microsoft.com/office/drawing/2014/main" id="{B50ACD95-95C6-33C7-443A-642623765E9B}"/>
              </a:ext>
            </a:extLst>
          </p:cNvPr>
          <p:cNvSpPr txBox="1">
            <a:spLocks/>
          </p:cNvSpPr>
          <p:nvPr/>
        </p:nvSpPr>
        <p:spPr>
          <a:xfrm>
            <a:off x="899531" y="3436040"/>
            <a:ext cx="7344937" cy="148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YOLOv8m outperformed YOLOv8s in both detection accuracy and robustness.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Model showed strong obstacle detection on medium and large-sized obstacles.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Small or distant obstacles remained challenging (common in drone views).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914400" lvl="2" indent="0" algn="l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378762" y="171835"/>
            <a:ext cx="4936652" cy="98789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TESTING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0B329C-DB6B-9E36-EB2E-80B7A14F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3" y="1412185"/>
            <a:ext cx="4068981" cy="2666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B156C0-8834-2DEB-31FB-0FB64BB2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86" y="1414811"/>
            <a:ext cx="4068979" cy="2663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07F851-3AE2-72A9-CB97-13F1EB5FB659}"/>
              </a:ext>
            </a:extLst>
          </p:cNvPr>
          <p:cNvSpPr txBox="1"/>
          <p:nvPr/>
        </p:nvSpPr>
        <p:spPr>
          <a:xfrm>
            <a:off x="1685743" y="4379212"/>
            <a:ext cx="1560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0CA8E-0556-B11C-45CD-DF95B8340926}"/>
              </a:ext>
            </a:extLst>
          </p:cNvPr>
          <p:cNvSpPr txBox="1"/>
          <p:nvPr/>
        </p:nvSpPr>
        <p:spPr>
          <a:xfrm>
            <a:off x="6335998" y="4379212"/>
            <a:ext cx="1560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 OUTPUT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>
            <a:spLocks noGrp="1"/>
          </p:cNvSpPr>
          <p:nvPr>
            <p:ph type="title" idx="9"/>
          </p:nvPr>
        </p:nvSpPr>
        <p:spPr>
          <a:xfrm>
            <a:off x="140136" y="279800"/>
            <a:ext cx="77109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CHALLENGES AND LIMITATIONS</a:t>
            </a:r>
            <a:endParaRPr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75560B-D884-CDC1-0B7F-470B078E387A}"/>
              </a:ext>
            </a:extLst>
          </p:cNvPr>
          <p:cNvSpPr txBox="1"/>
          <p:nvPr/>
        </p:nvSpPr>
        <p:spPr>
          <a:xfrm>
            <a:off x="325294" y="1167661"/>
            <a:ext cx="762924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 dirty="0">
                <a:latin typeface="Montserrat Medium" panose="020F0502020204030204" pitchFamily="2" charset="0"/>
              </a:rPr>
              <a:t>DATASET CHALLENGES:</a:t>
            </a:r>
            <a:r>
              <a:rPr lang="en-IN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Public drone datasets focused on obstacle detection are limited.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UZH FPV dataset are unlabeled and required frame extraction and manual filtering.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Large extracted dataset size caused storage and management issues.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AA5FB-0ED0-5E3D-424A-6F557E6FF8D9}"/>
              </a:ext>
            </a:extLst>
          </p:cNvPr>
          <p:cNvSpPr txBox="1"/>
          <p:nvPr/>
        </p:nvSpPr>
        <p:spPr>
          <a:xfrm>
            <a:off x="325293" y="2972136"/>
            <a:ext cx="7763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IN" sz="1600" dirty="0">
                <a:latin typeface="Montserrat Medium" panose="020F0502020204030204" pitchFamily="2" charset="0"/>
              </a:rPr>
              <a:t>ANNOTATION CHALLENGES:</a:t>
            </a:r>
          </a:p>
          <a:p>
            <a:r>
              <a:rPr lang="en-IN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Manual labeling infeasible due to time constraints (~70,000+ frames).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Semi-automated annotation pipeline (YOLOv8 + SAM) adopted.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SAM segmentation occasionally produced imperfect masks, especially for small/overlapping objects.</a:t>
            </a:r>
          </a:p>
          <a:p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YOLO limited to COCO classes; obstacles like trees are often unrecognized.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3EBF065E-25D6-EBF6-9514-3B6032F7C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>
            <a:extLst>
              <a:ext uri="{FF2B5EF4-FFF2-40B4-BE49-F238E27FC236}">
                <a16:creationId xmlns:a16="http://schemas.microsoft.com/office/drawing/2014/main" id="{1C72EAFC-EA3E-C9BF-3DE5-4B2BB797077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40136" y="279800"/>
            <a:ext cx="77109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CHALLENGES AND LIMITATIONS</a:t>
            </a:r>
            <a:endParaRPr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E1360-7DEF-8B75-AE3A-92B2E6FB5920}"/>
              </a:ext>
            </a:extLst>
          </p:cNvPr>
          <p:cNvSpPr txBox="1"/>
          <p:nvPr/>
        </p:nvSpPr>
        <p:spPr>
          <a:xfrm>
            <a:off x="325294" y="1167661"/>
            <a:ext cx="76292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 Medium" panose="020F0502020204030204" pitchFamily="2" charset="0"/>
              </a:rPr>
              <a:t>3.    COMPUTATIONAL CHALLENGES:</a:t>
            </a:r>
            <a:r>
              <a:rPr lang="en-IN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Heavy models like YOLOv8x were resource-intensive; switched to YOLOv8m and YOLOv8s.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Training required careful resource planning (GPU, memory, disk space).</a:t>
            </a:r>
          </a:p>
          <a:p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Checkpoint saving and validation steps consumed extra time and storage.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594D8-FD15-6A97-43B2-2779C260F213}"/>
              </a:ext>
            </a:extLst>
          </p:cNvPr>
          <p:cNvSpPr txBox="1"/>
          <p:nvPr/>
        </p:nvSpPr>
        <p:spPr>
          <a:xfrm>
            <a:off x="325293" y="2972136"/>
            <a:ext cx="7763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IN" sz="1600" dirty="0">
                <a:latin typeface="Montserrat Medium" panose="020F0502020204030204" pitchFamily="2" charset="0"/>
              </a:rPr>
              <a:t>OVERALL SYSTEM LIMITATIONS:</a:t>
            </a:r>
            <a:r>
              <a:rPr lang="en-IN" dirty="0"/>
              <a:t>	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Difficulty in detecting very small/distant obstacles.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Minor errors introduced by automated annotations.</a:t>
            </a:r>
          </a:p>
          <a:p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Need for real-time optimization (e.g.,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TensorRT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) for live drone deployment.</a:t>
            </a:r>
          </a:p>
        </p:txBody>
      </p:sp>
    </p:spTree>
    <p:extLst>
      <p:ext uri="{BB962C8B-B14F-4D97-AF65-F5344CB8AC3E}">
        <p14:creationId xmlns:p14="http://schemas.microsoft.com/office/powerpoint/2010/main" val="9675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>
            <a:spLocks noGrp="1"/>
          </p:cNvSpPr>
          <p:nvPr>
            <p:ph type="title"/>
          </p:nvPr>
        </p:nvSpPr>
        <p:spPr>
          <a:xfrm>
            <a:off x="295556" y="104078"/>
            <a:ext cx="77109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8BE3A6-1DF3-F446-5075-0941EFEA1185}"/>
              </a:ext>
            </a:extLst>
          </p:cNvPr>
          <p:cNvSpPr txBox="1"/>
          <p:nvPr/>
        </p:nvSpPr>
        <p:spPr>
          <a:xfrm>
            <a:off x="406952" y="872875"/>
            <a:ext cx="7488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 dirty="0">
                <a:latin typeface="Montserrat Medium" panose="020F0502020204030204" pitchFamily="2" charset="0"/>
              </a:rPr>
              <a:t>MODEL OPTIMIZATION</a:t>
            </a:r>
          </a:p>
          <a:p>
            <a:endParaRPr lang="en-IN" sz="1600" dirty="0">
              <a:latin typeface="Montserrat Medium" panose="020F050202020403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Apply model compression techniques like pruning, quantization, and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TensorRT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optimization to achieve real-time performance.</a:t>
            </a:r>
          </a:p>
          <a:p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Explore lightweight object detection models (e.g., YOLO-Nano, YOLOv8n) for faster inference on drones.</a:t>
            </a:r>
            <a:r>
              <a:rPr lang="en-IN" dirty="0"/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Try to use YOLOv8x with more compute resources.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7280D-5672-FC67-133D-C5A4A1C913B6}"/>
              </a:ext>
            </a:extLst>
          </p:cNvPr>
          <p:cNvSpPr txBox="1"/>
          <p:nvPr/>
        </p:nvSpPr>
        <p:spPr>
          <a:xfrm>
            <a:off x="406951" y="3233386"/>
            <a:ext cx="74881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IN" sz="1600" dirty="0">
                <a:latin typeface="Montserrat Medium" panose="020F0502020204030204" pitchFamily="2" charset="0"/>
              </a:rPr>
              <a:t>CUSTOM DATASET EXPANSION</a:t>
            </a:r>
          </a:p>
          <a:p>
            <a:endParaRPr lang="en-IN" sz="1600" dirty="0">
              <a:latin typeface="Montserrat Medium" panose="020F050202020403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Collect and annotate custom obstacle datasets to cover more rare obstacle types (e.g., drone parts, small debris).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Improve annotation quality to further boost detection precision.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253F5AE8-4D63-7E0A-97D5-929C09DE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>
            <a:extLst>
              <a:ext uri="{FF2B5EF4-FFF2-40B4-BE49-F238E27FC236}">
                <a16:creationId xmlns:a16="http://schemas.microsoft.com/office/drawing/2014/main" id="{ADE6AD10-95B2-08E3-F911-9FA8C7F4B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556" y="86017"/>
            <a:ext cx="77109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9FF68-D3C6-4CA0-2B47-0DC57CCDFD83}"/>
              </a:ext>
            </a:extLst>
          </p:cNvPr>
          <p:cNvSpPr txBox="1"/>
          <p:nvPr/>
        </p:nvSpPr>
        <p:spPr>
          <a:xfrm>
            <a:off x="406952" y="872875"/>
            <a:ext cx="74881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 Medium" panose="020F0502020204030204" pitchFamily="2" charset="0"/>
              </a:rPr>
              <a:t>3.   INTEGRATION WITH SLAM SYSTEMS</a:t>
            </a:r>
          </a:p>
          <a:p>
            <a:endParaRPr lang="en-IN" sz="1600" dirty="0">
              <a:latin typeface="Montserrat Medium" panose="020F050202020403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Combine obstacle detection with Visual SLAM (Simultaneous Localization and Mapping) for autonomous drone navigation.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Real-time mapping + obstacle detection = complete autonomous flight capability.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3A3BB-BF57-64F5-A8F0-5525BF56E180}"/>
              </a:ext>
            </a:extLst>
          </p:cNvPr>
          <p:cNvSpPr txBox="1"/>
          <p:nvPr/>
        </p:nvSpPr>
        <p:spPr>
          <a:xfrm>
            <a:off x="295556" y="2608633"/>
            <a:ext cx="74881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ontserrat Medium" panose="020F0502020204030204" pitchFamily="2" charset="0"/>
              </a:rPr>
              <a:t>4.   REAL WORLD DEPLOYMENT</a:t>
            </a:r>
          </a:p>
          <a:p>
            <a:endParaRPr lang="en-IN" sz="1600" dirty="0">
              <a:latin typeface="Montserrat Medium" panose="020F050202020403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Deploy trained model onto real drone hardware (e.g., PX4 Autopilot + NVIDIA Jetson platform).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Conduct outdoor and indoor real-world testing under varied environmental conditions.</a:t>
            </a:r>
          </a:p>
        </p:txBody>
      </p:sp>
    </p:spTree>
    <p:extLst>
      <p:ext uri="{BB962C8B-B14F-4D97-AF65-F5344CB8AC3E}">
        <p14:creationId xmlns:p14="http://schemas.microsoft.com/office/powerpoint/2010/main" val="23114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0663E7FA-F921-CD2F-C678-60CBCEBF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E5C6F373-4492-9B52-2F37-F9D3CE69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775" y="259863"/>
            <a:ext cx="5719302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CONCLUSION</a:t>
            </a:r>
            <a:endParaRPr sz="3200" dirty="0"/>
          </a:p>
        </p:txBody>
      </p:sp>
      <p:pic>
        <p:nvPicPr>
          <p:cNvPr id="250" name="Google Shape;250;p41">
            <a:extLst>
              <a:ext uri="{FF2B5EF4-FFF2-40B4-BE49-F238E27FC236}">
                <a16:creationId xmlns:a16="http://schemas.microsoft.com/office/drawing/2014/main" id="{56C614B0-EF35-9563-AD22-2970F33661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167" y="2770658"/>
            <a:ext cx="3534751" cy="2278251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7" name="Subtitle 16">
            <a:extLst>
              <a:ext uri="{FF2B5EF4-FFF2-40B4-BE49-F238E27FC236}">
                <a16:creationId xmlns:a16="http://schemas.microsoft.com/office/drawing/2014/main" id="{DD8DB453-1007-41FA-E83F-02F29F1CAF2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15774" y="972454"/>
            <a:ext cx="6825965" cy="3911183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ndalus" panose="02020603050405020304" pitchFamily="18" charset="-78"/>
                <a:cs typeface="Andalus" panose="02020603050405020304" pitchFamily="18" charset="-78"/>
              </a:rPr>
              <a:t>Successfully developed a vision-based drone obstacle detection system using YOLOv8 and SAM.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ndalus" panose="02020603050405020304" pitchFamily="18" charset="-78"/>
                <a:cs typeface="Andalus" panose="02020603050405020304" pitchFamily="18" charset="-78"/>
              </a:rPr>
              <a:t>Achieved promising detection performance, but challenges remain in small obstacle detection and annotation noise.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ndalus" panose="02020603050405020304" pitchFamily="18" charset="-78"/>
                <a:cs typeface="Andalus" panose="02020603050405020304" pitchFamily="18" charset="-78"/>
              </a:rPr>
              <a:t>Computational constraints led to model simplification (YOLOv8m and YOLOv8s).</a:t>
            </a:r>
            <a:endParaRPr lang="en-IN" sz="16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8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675394" y="73428"/>
            <a:ext cx="6033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3"/>
          </p:nvPr>
        </p:nvSpPr>
        <p:spPr>
          <a:xfrm>
            <a:off x="1071048" y="3453013"/>
            <a:ext cx="5384339" cy="40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Montserrat SemiBold" panose="00000700000000000000" pitchFamily="2" charset="0"/>
              </a:rPr>
              <a:t>DATA PREPROCESSING AND ANNOTATION</a:t>
            </a:r>
            <a:endParaRPr sz="1800" dirty="0">
              <a:latin typeface="Montserrat SemiBold" panose="00000700000000000000" pitchFamily="2" charset="0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6"/>
          </p:nvPr>
        </p:nvSpPr>
        <p:spPr>
          <a:xfrm>
            <a:off x="1061573" y="2415198"/>
            <a:ext cx="3384041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METHODOLOGY</a:t>
            </a:r>
            <a:endParaRPr sz="1800"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9"/>
          </p:nvPr>
        </p:nvSpPr>
        <p:spPr>
          <a:xfrm>
            <a:off x="1119212" y="833598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INTRODUCTION</a:t>
            </a:r>
            <a:endParaRPr sz="1800"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13"/>
          </p:nvPr>
        </p:nvSpPr>
        <p:spPr>
          <a:xfrm>
            <a:off x="1070925" y="1391056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SCOPE AND APPLICATIONS</a:t>
            </a:r>
            <a:endParaRPr sz="1800" dirty="0"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1070925" y="1909007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LITERATURE REVIEW</a:t>
            </a:r>
            <a:endParaRPr sz="1800"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ubTitle" idx="15"/>
          </p:nvPr>
        </p:nvSpPr>
        <p:spPr>
          <a:xfrm>
            <a:off x="1070925" y="2968418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MODEL ARCHITECTURE</a:t>
            </a:r>
            <a:endParaRPr sz="1800" dirty="0"/>
          </a:p>
        </p:txBody>
      </p:sp>
      <p:cxnSp>
        <p:nvCxnSpPr>
          <p:cNvPr id="185" name="Google Shape;185;p35"/>
          <p:cNvCxnSpPr>
            <a:stCxn id="186" idx="0"/>
            <a:endCxn id="187" idx="2"/>
          </p:cNvCxnSpPr>
          <p:nvPr/>
        </p:nvCxnSpPr>
        <p:spPr>
          <a:xfrm flipH="1" flipV="1">
            <a:off x="895875" y="1096098"/>
            <a:ext cx="233" cy="3486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5"/>
          <p:cNvCxnSpPr>
            <a:cxnSpLocks/>
            <a:stCxn id="34" idx="2"/>
            <a:endCxn id="186" idx="2"/>
          </p:cNvCxnSpPr>
          <p:nvPr/>
        </p:nvCxnSpPr>
        <p:spPr>
          <a:xfrm flipV="1">
            <a:off x="895995" y="1642428"/>
            <a:ext cx="113" cy="20114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325" y="1783834"/>
            <a:ext cx="2340526" cy="17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/>
          <p:nvPr/>
        </p:nvSpPr>
        <p:spPr>
          <a:xfrm>
            <a:off x="797025" y="89839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5"/>
          <p:cNvSpPr/>
          <p:nvPr/>
        </p:nvSpPr>
        <p:spPr>
          <a:xfrm>
            <a:off x="797258" y="144472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797025" y="196912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797025" y="249352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9;p35">
            <a:extLst>
              <a:ext uri="{FF2B5EF4-FFF2-40B4-BE49-F238E27FC236}">
                <a16:creationId xmlns:a16="http://schemas.microsoft.com/office/drawing/2014/main" id="{A00CEA5C-0FA1-018D-D9C3-63DC4B4115E8}"/>
              </a:ext>
            </a:extLst>
          </p:cNvPr>
          <p:cNvSpPr/>
          <p:nvPr/>
        </p:nvSpPr>
        <p:spPr>
          <a:xfrm rot="10800000">
            <a:off x="793368" y="3057975"/>
            <a:ext cx="220349" cy="172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189;p35">
            <a:extLst>
              <a:ext uri="{FF2B5EF4-FFF2-40B4-BE49-F238E27FC236}">
                <a16:creationId xmlns:a16="http://schemas.microsoft.com/office/drawing/2014/main" id="{364E35AF-5551-6BDE-EBA7-637AA80034F2}"/>
              </a:ext>
            </a:extLst>
          </p:cNvPr>
          <p:cNvSpPr/>
          <p:nvPr/>
        </p:nvSpPr>
        <p:spPr>
          <a:xfrm rot="10800000">
            <a:off x="785821" y="3653850"/>
            <a:ext cx="220349" cy="172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4579" y="527528"/>
            <a:ext cx="2561577" cy="19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82A7F4-F7D1-77F0-24D0-A6709134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44" y="1495002"/>
            <a:ext cx="2713463" cy="1525775"/>
          </a:xfrm>
        </p:spPr>
        <p:txBody>
          <a:bodyPr/>
          <a:lstStyle/>
          <a:p>
            <a:pPr algn="ctr"/>
            <a:r>
              <a:rPr lang="en-IN" sz="6000" dirty="0"/>
              <a:t>Q/A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4387952-9A31-AFE4-452A-10121D2231A4}"/>
              </a:ext>
            </a:extLst>
          </p:cNvPr>
          <p:cNvSpPr txBox="1">
            <a:spLocks/>
          </p:cNvSpPr>
          <p:nvPr/>
        </p:nvSpPr>
        <p:spPr>
          <a:xfrm>
            <a:off x="5557024" y="4122233"/>
            <a:ext cx="2713463" cy="70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4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>
          <a:extLst>
            <a:ext uri="{FF2B5EF4-FFF2-40B4-BE49-F238E27FC236}">
              <a16:creationId xmlns:a16="http://schemas.microsoft.com/office/drawing/2014/main" id="{750BCDD5-15EA-06E5-B1D1-1691D892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>
            <a:extLst>
              <a:ext uri="{FF2B5EF4-FFF2-40B4-BE49-F238E27FC236}">
                <a16:creationId xmlns:a16="http://schemas.microsoft.com/office/drawing/2014/main" id="{70CA2300-A8AC-2852-9E2F-9602B740F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394" y="73428"/>
            <a:ext cx="6033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" name="Google Shape;173;p35">
            <a:extLst>
              <a:ext uri="{FF2B5EF4-FFF2-40B4-BE49-F238E27FC236}">
                <a16:creationId xmlns:a16="http://schemas.microsoft.com/office/drawing/2014/main" id="{DB44ECDA-BA5E-BA35-D875-ABBA937327C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70925" y="2922505"/>
            <a:ext cx="5384339" cy="40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Montserrat SemiBold" panose="00000700000000000000" pitchFamily="2" charset="0"/>
              </a:rPr>
              <a:t>CONCLUSION</a:t>
            </a:r>
            <a:endParaRPr sz="1800" dirty="0">
              <a:latin typeface="Montserrat SemiBold" panose="00000700000000000000" pitchFamily="2" charset="0"/>
            </a:endParaRPr>
          </a:p>
        </p:txBody>
      </p:sp>
      <p:sp>
        <p:nvSpPr>
          <p:cNvPr id="178" name="Google Shape;178;p35">
            <a:extLst>
              <a:ext uri="{FF2B5EF4-FFF2-40B4-BE49-F238E27FC236}">
                <a16:creationId xmlns:a16="http://schemas.microsoft.com/office/drawing/2014/main" id="{C2FDE810-A654-5E4D-D9AF-53C7E36E08E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61573" y="2415198"/>
            <a:ext cx="3384041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FUTURE WORK</a:t>
            </a:r>
            <a:endParaRPr sz="1800" dirty="0"/>
          </a:p>
        </p:txBody>
      </p:sp>
      <p:sp>
        <p:nvSpPr>
          <p:cNvPr id="182" name="Google Shape;182;p35">
            <a:extLst>
              <a:ext uri="{FF2B5EF4-FFF2-40B4-BE49-F238E27FC236}">
                <a16:creationId xmlns:a16="http://schemas.microsoft.com/office/drawing/2014/main" id="{3E06D892-9DE3-6C16-1E63-A725EA9E747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070925" y="1391056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RESULTS AND EVALUATION</a:t>
            </a:r>
            <a:endParaRPr sz="1800" dirty="0"/>
          </a:p>
        </p:txBody>
      </p:sp>
      <p:sp>
        <p:nvSpPr>
          <p:cNvPr id="183" name="Google Shape;183;p35">
            <a:extLst>
              <a:ext uri="{FF2B5EF4-FFF2-40B4-BE49-F238E27FC236}">
                <a16:creationId xmlns:a16="http://schemas.microsoft.com/office/drawing/2014/main" id="{07841B59-3AE6-C09E-DCA6-25B28BC3CAF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070925" y="1909007"/>
            <a:ext cx="4445212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CHALLENGES AND LIMITATIONS</a:t>
            </a:r>
            <a:endParaRPr sz="1800" dirty="0"/>
          </a:p>
        </p:txBody>
      </p:sp>
      <p:sp>
        <p:nvSpPr>
          <p:cNvPr id="184" name="Google Shape;184;p35">
            <a:extLst>
              <a:ext uri="{FF2B5EF4-FFF2-40B4-BE49-F238E27FC236}">
                <a16:creationId xmlns:a16="http://schemas.microsoft.com/office/drawing/2014/main" id="{B496222A-C06B-DFD1-6316-0355A8F552FF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1070925" y="3594224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Q/A</a:t>
            </a:r>
            <a:endParaRPr sz="1800" dirty="0"/>
          </a:p>
        </p:txBody>
      </p:sp>
      <p:cxnSp>
        <p:nvCxnSpPr>
          <p:cNvPr id="185" name="Google Shape;185;p35">
            <a:extLst>
              <a:ext uri="{FF2B5EF4-FFF2-40B4-BE49-F238E27FC236}">
                <a16:creationId xmlns:a16="http://schemas.microsoft.com/office/drawing/2014/main" id="{B57F6E9D-9E3C-1E9F-D6EB-B04E4946339B}"/>
              </a:ext>
            </a:extLst>
          </p:cNvPr>
          <p:cNvCxnSpPr>
            <a:stCxn id="186" idx="0"/>
            <a:endCxn id="187" idx="2"/>
          </p:cNvCxnSpPr>
          <p:nvPr/>
        </p:nvCxnSpPr>
        <p:spPr>
          <a:xfrm flipH="1" flipV="1">
            <a:off x="895875" y="1096098"/>
            <a:ext cx="233" cy="3486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5">
            <a:extLst>
              <a:ext uri="{FF2B5EF4-FFF2-40B4-BE49-F238E27FC236}">
                <a16:creationId xmlns:a16="http://schemas.microsoft.com/office/drawing/2014/main" id="{05D2131A-22BC-83C2-40D8-2262AD0191D6}"/>
              </a:ext>
            </a:extLst>
          </p:cNvPr>
          <p:cNvCxnSpPr>
            <a:cxnSpLocks/>
            <a:stCxn id="34" idx="2"/>
            <a:endCxn id="186" idx="2"/>
          </p:cNvCxnSpPr>
          <p:nvPr/>
        </p:nvCxnSpPr>
        <p:spPr>
          <a:xfrm flipV="1">
            <a:off x="895995" y="1642428"/>
            <a:ext cx="113" cy="20114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35">
            <a:extLst>
              <a:ext uri="{FF2B5EF4-FFF2-40B4-BE49-F238E27FC236}">
                <a16:creationId xmlns:a16="http://schemas.microsoft.com/office/drawing/2014/main" id="{661DD0DD-77F7-BE83-3231-8EC5F8EAEB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325" y="1783834"/>
            <a:ext cx="2340526" cy="17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>
            <a:extLst>
              <a:ext uri="{FF2B5EF4-FFF2-40B4-BE49-F238E27FC236}">
                <a16:creationId xmlns:a16="http://schemas.microsoft.com/office/drawing/2014/main" id="{B0B51849-C0FF-D7B4-D82B-CAF128D5977D}"/>
              </a:ext>
            </a:extLst>
          </p:cNvPr>
          <p:cNvSpPr/>
          <p:nvPr/>
        </p:nvSpPr>
        <p:spPr>
          <a:xfrm>
            <a:off x="797025" y="89839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5">
            <a:extLst>
              <a:ext uri="{FF2B5EF4-FFF2-40B4-BE49-F238E27FC236}">
                <a16:creationId xmlns:a16="http://schemas.microsoft.com/office/drawing/2014/main" id="{A9FA366E-5E44-C395-823D-2A841199E443}"/>
              </a:ext>
            </a:extLst>
          </p:cNvPr>
          <p:cNvSpPr/>
          <p:nvPr/>
        </p:nvSpPr>
        <p:spPr>
          <a:xfrm>
            <a:off x="797258" y="144472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5">
            <a:extLst>
              <a:ext uri="{FF2B5EF4-FFF2-40B4-BE49-F238E27FC236}">
                <a16:creationId xmlns:a16="http://schemas.microsoft.com/office/drawing/2014/main" id="{61FE3F31-602A-5983-6E87-72A865FF26B0}"/>
              </a:ext>
            </a:extLst>
          </p:cNvPr>
          <p:cNvSpPr/>
          <p:nvPr/>
        </p:nvSpPr>
        <p:spPr>
          <a:xfrm>
            <a:off x="797025" y="196912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5">
            <a:extLst>
              <a:ext uri="{FF2B5EF4-FFF2-40B4-BE49-F238E27FC236}">
                <a16:creationId xmlns:a16="http://schemas.microsoft.com/office/drawing/2014/main" id="{46DBD62E-E618-E953-B167-A4A3BB8CFC7A}"/>
              </a:ext>
            </a:extLst>
          </p:cNvPr>
          <p:cNvSpPr/>
          <p:nvPr/>
        </p:nvSpPr>
        <p:spPr>
          <a:xfrm>
            <a:off x="797025" y="2493528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9;p35">
            <a:extLst>
              <a:ext uri="{FF2B5EF4-FFF2-40B4-BE49-F238E27FC236}">
                <a16:creationId xmlns:a16="http://schemas.microsoft.com/office/drawing/2014/main" id="{DFE0EEDE-1B0E-CE3D-6F96-AF3006F42285}"/>
              </a:ext>
            </a:extLst>
          </p:cNvPr>
          <p:cNvSpPr/>
          <p:nvPr/>
        </p:nvSpPr>
        <p:spPr>
          <a:xfrm rot="10800000">
            <a:off x="793368" y="3057975"/>
            <a:ext cx="220349" cy="172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189;p35">
            <a:extLst>
              <a:ext uri="{FF2B5EF4-FFF2-40B4-BE49-F238E27FC236}">
                <a16:creationId xmlns:a16="http://schemas.microsoft.com/office/drawing/2014/main" id="{CFCD5D18-4180-CE9A-2280-1C5F9D726B5A}"/>
              </a:ext>
            </a:extLst>
          </p:cNvPr>
          <p:cNvSpPr/>
          <p:nvPr/>
        </p:nvSpPr>
        <p:spPr>
          <a:xfrm rot="10800000">
            <a:off x="785821" y="3653850"/>
            <a:ext cx="220349" cy="172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76;p35">
            <a:extLst>
              <a:ext uri="{FF2B5EF4-FFF2-40B4-BE49-F238E27FC236}">
                <a16:creationId xmlns:a16="http://schemas.microsoft.com/office/drawing/2014/main" id="{B8821C0A-2704-2C44-33E6-F0A5C2B5BDB4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070925" y="793986"/>
            <a:ext cx="3770312" cy="32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SemiBold" panose="00000700000000000000" pitchFamily="2" charset="0"/>
              </a:rPr>
              <a:t>TRAINING STRATEGY</a:t>
            </a:r>
            <a:endParaRPr sz="1800" dirty="0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636496" y="234700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1"/>
          </p:nvPr>
        </p:nvSpPr>
        <p:spPr>
          <a:xfrm>
            <a:off x="582164" y="882811"/>
            <a:ext cx="8215186" cy="1954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dirty="0"/>
              <a:t>PROBLEM STATEMENT 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Autonomous drones are widely used in surveillance, agriculture, logistics, and disaster management.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Real-time obstacle detection and avoidance are crucial for safe navigation.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Drones require robust computer vision systems to accurately detect obstacles in complex environments.</a:t>
            </a:r>
          </a:p>
          <a:p>
            <a:pPr marL="914400" lvl="2" indent="0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E3FAC7-F851-A676-29A2-797D7424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drones are widely used in surveillance, agriculture, logistics, and disaster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1D7EAB3-F289-D24D-C826-E3F322A4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75" y="1219201"/>
            <a:ext cx="7452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98;p36">
            <a:extLst>
              <a:ext uri="{FF2B5EF4-FFF2-40B4-BE49-F238E27FC236}">
                <a16:creationId xmlns:a16="http://schemas.microsoft.com/office/drawing/2014/main" id="{3C72131F-6C92-B0C3-92C3-F20EA4618E34}"/>
              </a:ext>
            </a:extLst>
          </p:cNvPr>
          <p:cNvSpPr txBox="1">
            <a:spLocks/>
          </p:cNvSpPr>
          <p:nvPr/>
        </p:nvSpPr>
        <p:spPr>
          <a:xfrm>
            <a:off x="522691" y="3066944"/>
            <a:ext cx="8215186" cy="195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IN" dirty="0"/>
              <a:t>2.    MOTIVATION</a:t>
            </a:r>
          </a:p>
          <a:p>
            <a:pPr marL="800100" lvl="1" indent="-342900">
              <a:buFont typeface="+mj-lt"/>
              <a:buAutoNum type="arabicPeriod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Manual drone navigation is error-prone and requires skilled operators.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Traditional sensors (LiDAR, Ultrasonic) are expensive and have limitations.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Deep learning models like YOLOv8 and SAM offer powerful, vision-based alternatives for real-time obstacle detection.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CA54B9A9-EED2-7ED5-D406-039D0EA0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>
            <a:extLst>
              <a:ext uri="{FF2B5EF4-FFF2-40B4-BE49-F238E27FC236}">
                <a16:creationId xmlns:a16="http://schemas.microsoft.com/office/drawing/2014/main" id="{669FE56D-D7BE-9483-5707-33D1C08D0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496" y="234700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1EAD08AF-DB9E-A03E-4069-72C832778E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164" y="1112883"/>
            <a:ext cx="8215186" cy="257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3.     OBJECTIVES 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Develop a deep learning-based obstacle detection pipeline.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Use YOLOv8 for object detection and SAM for segmentation.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Train on real-world UZH FPV drone dataset.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Automate data annotation and evaluate model performance using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mAP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, precision, and recall.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Prepare for future integration with SLAM for full autonomy.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65E407-5C8C-5DB1-8FCD-4628C7D4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drones are widely used in surveillance, agriculture, logistics, and disaster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CC139A-94AA-67D4-2C75-1FBD127E2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75" y="1219201"/>
            <a:ext cx="7452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403745" y="242121"/>
            <a:ext cx="5850673" cy="10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SCOPE</a:t>
            </a:r>
            <a:endParaRPr sz="3200" dirty="0"/>
          </a:p>
        </p:txBody>
      </p:sp>
      <p:pic>
        <p:nvPicPr>
          <p:cNvPr id="206" name="Google Shape;206;p37"/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900000">
            <a:off x="6138768" y="74524"/>
            <a:ext cx="2784065" cy="20755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8;p36">
            <a:extLst>
              <a:ext uri="{FF2B5EF4-FFF2-40B4-BE49-F238E27FC236}">
                <a16:creationId xmlns:a16="http://schemas.microsoft.com/office/drawing/2014/main" id="{B81C4A64-BF1D-418E-D313-CA5ADD295A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7101" y="1463093"/>
            <a:ext cx="8215186" cy="300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</a:rPr>
              <a:t>1.     SCOPE OF THIS PROEJCT: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Focus on vision-based obstacle detection using only RGB camera data.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Pipeline includes: frame extraction, annotation, model training, and evaluation.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No use of non-visual sensors (e.g., LiDAR, RADAR) to maintain image-based deep learning focus.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Prepares a foundation for future integration with SLAM systems.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Current project does not cover full drone flight deployment — but conceptual roadmap is provided.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6C309F84-2400-004E-B6AB-28DD06C2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>
            <a:extLst>
              <a:ext uri="{FF2B5EF4-FFF2-40B4-BE49-F238E27FC236}">
                <a16:creationId xmlns:a16="http://schemas.microsoft.com/office/drawing/2014/main" id="{0EF6936F-BF1D-51CA-C257-4D39AA5E5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745" y="242121"/>
            <a:ext cx="5850673" cy="10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APPLICATIONS</a:t>
            </a:r>
            <a:endParaRPr sz="3200" dirty="0"/>
          </a:p>
        </p:txBody>
      </p:sp>
      <p:pic>
        <p:nvPicPr>
          <p:cNvPr id="206" name="Google Shape;206;p37">
            <a:extLst>
              <a:ext uri="{FF2B5EF4-FFF2-40B4-BE49-F238E27FC236}">
                <a16:creationId xmlns:a16="http://schemas.microsoft.com/office/drawing/2014/main" id="{E4CDCFD0-8222-5D35-B821-513F5F9C50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900000">
            <a:off x="6138768" y="74524"/>
            <a:ext cx="2784065" cy="20755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8;p36">
            <a:extLst>
              <a:ext uri="{FF2B5EF4-FFF2-40B4-BE49-F238E27FC236}">
                <a16:creationId xmlns:a16="http://schemas.microsoft.com/office/drawing/2014/main" id="{BBFAC04B-B32D-7608-A04E-E71DC2B9A9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813" y="1652297"/>
            <a:ext cx="8215186" cy="300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</a:rPr>
              <a:t>1.     APPLICATIONS OF THIS PROEJCT: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Autonomous Drone Navigation: Avoid obstacles dynamically in both indoor and outdoor settings.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Search and Rescue: Improve situational awareness in disaster-hit or high-risk areas.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Industrial Inspection: Navigate in hazardous, GPS-denied environments like tunnels or factories.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Surveillance and Security: Enable safer monitoring in unpredictable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7854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197410" y="237900"/>
            <a:ext cx="5234282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LITERATURE REVIEW</a:t>
            </a:r>
            <a:endParaRPr sz="3200" dirty="0"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258253" y="1008600"/>
            <a:ext cx="5015451" cy="3735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600" dirty="0"/>
              <a:t>KEY REFERENCES:</a:t>
            </a:r>
            <a:r>
              <a:rPr lang="en-IN" dirty="0"/>
              <a:t>	</a:t>
            </a:r>
          </a:p>
          <a:p>
            <a:pPr marL="285750" indent="-285750">
              <a:buSzPts val="1100"/>
            </a:pP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Vision-Based Drone Obstacle Avoidance by Deep Reinforcement Learning</a:t>
            </a:r>
            <a:b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IN" b="1" i="1" dirty="0">
                <a:latin typeface="Andalus" panose="02020603050405020304" pitchFamily="18" charset="-78"/>
                <a:cs typeface="Andalus" panose="02020603050405020304" pitchFamily="18" charset="-78"/>
              </a:rPr>
              <a:t>(</a:t>
            </a:r>
            <a:r>
              <a:rPr lang="en-IN" b="1" i="1" dirty="0" err="1">
                <a:latin typeface="Andalus" panose="02020603050405020304" pitchFamily="18" charset="-78"/>
                <a:cs typeface="Andalus" panose="02020603050405020304" pitchFamily="18" charset="-78"/>
              </a:rPr>
              <a:t>Zhihan</a:t>
            </a:r>
            <a:r>
              <a:rPr lang="en-IN" b="1" i="1" dirty="0">
                <a:latin typeface="Andalus" panose="02020603050405020304" pitchFamily="18" charset="-78"/>
                <a:cs typeface="Andalus" panose="02020603050405020304" pitchFamily="18" charset="-78"/>
              </a:rPr>
              <a:t> Xue, Tad Gonsalves, AI Journal, 2021)</a:t>
            </a:r>
          </a:p>
          <a:p>
            <a:pPr marL="285750" indent="-285750">
              <a:buSzPts val="1100"/>
            </a:pPr>
            <a:endParaRPr lang="en-IN" b="1" i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</a:pPr>
            <a:r>
              <a:rPr lang="en-IN" b="1" dirty="0">
                <a:latin typeface="Andalus" panose="02020603050405020304" pitchFamily="18" charset="-78"/>
                <a:cs typeface="Andalus" panose="02020603050405020304" pitchFamily="18" charset="-78"/>
              </a:rPr>
              <a:t>Proposed autonomous drone obstacle avoidance using SAC + VAE.</a:t>
            </a:r>
          </a:p>
          <a:p>
            <a:pPr marL="285750" indent="-285750">
              <a:buSzPts val="1100"/>
            </a:pPr>
            <a:endParaRPr lang="en-IN" b="1" i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Training done in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Airsim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simulator using depth maps as input.</a:t>
            </a:r>
          </a:p>
          <a:p>
            <a:pPr marL="285750" indent="-285750">
              <a:buSzPts val="1100"/>
            </a:pPr>
            <a:endParaRPr lang="en-IN" b="1" i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Achieved high obstacle avoidance rates (&gt;90%) even in reconfigured environments.</a:t>
            </a:r>
          </a:p>
          <a:p>
            <a:pPr marL="285750" indent="-285750">
              <a:buSzPts val="1100"/>
            </a:pPr>
            <a:endParaRPr lang="en-IN" b="1" i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ts val="1100"/>
            </a:pP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Demonstrated adaptability to new environments without retraining.</a:t>
            </a:r>
            <a:endParaRPr lang="en-IN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>
              <a:buSzPts val="1100"/>
              <a:buNone/>
            </a:pPr>
            <a:r>
              <a:rPr lang="en-IN" dirty="0"/>
              <a:t>	</a:t>
            </a:r>
            <a:endParaRPr dirty="0"/>
          </a:p>
        </p:txBody>
      </p:sp>
      <p:pic>
        <p:nvPicPr>
          <p:cNvPr id="214" name="Google Shape;214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6271" r="26352"/>
          <a:stretch/>
        </p:blipFill>
        <p:spPr>
          <a:xfrm>
            <a:off x="5594090" y="709219"/>
            <a:ext cx="3352500" cy="3897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rone Flight Workshop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1515</Words>
  <Application>Microsoft Office PowerPoint</Application>
  <PresentationFormat>On-screen Show (16:9)</PresentationFormat>
  <Paragraphs>339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Anaheim</vt:lpstr>
      <vt:lpstr>PT Sans</vt:lpstr>
      <vt:lpstr>Arabic Typesetting</vt:lpstr>
      <vt:lpstr>Bebas Neue</vt:lpstr>
      <vt:lpstr>Montserrat</vt:lpstr>
      <vt:lpstr>Nunito Light</vt:lpstr>
      <vt:lpstr>Montserrat Medium</vt:lpstr>
      <vt:lpstr>Agency FB</vt:lpstr>
      <vt:lpstr>Wingdings</vt:lpstr>
      <vt:lpstr>Montserrat SemiBold</vt:lpstr>
      <vt:lpstr>Arial</vt:lpstr>
      <vt:lpstr>Montserrat Light</vt:lpstr>
      <vt:lpstr>Andalus</vt:lpstr>
      <vt:lpstr>Drone Flight Workshop by Slidesgo</vt:lpstr>
      <vt:lpstr>MINI PROJECT PRESENTATION</vt:lpstr>
      <vt:lpstr>AUTOMATED DRONE OBSTACLE DETECTION AND NAVIGATION USING DEEP LEARNING</vt:lpstr>
      <vt:lpstr>TABLE OF CONTENTS</vt:lpstr>
      <vt:lpstr>TABLE OF CONTENTS</vt:lpstr>
      <vt:lpstr>INTRODUCTION</vt:lpstr>
      <vt:lpstr>INTRODUCTION</vt:lpstr>
      <vt:lpstr>SCOPE</vt:lpstr>
      <vt:lpstr>APPLICATIONS</vt:lpstr>
      <vt:lpstr>LITERATURE REVIEW</vt:lpstr>
      <vt:lpstr>LITERATURE REVIEW</vt:lpstr>
      <vt:lpstr>METHODOLOGY OVERVIEW</vt:lpstr>
      <vt:lpstr>METHODOLOGY OVERVIEW</vt:lpstr>
      <vt:lpstr>PowerPoint Presentation</vt:lpstr>
      <vt:lpstr>DATA  PREPROCESSING</vt:lpstr>
      <vt:lpstr>PowerPoint Presentation</vt:lpstr>
      <vt:lpstr>PowerPoint Presentation</vt:lpstr>
      <vt:lpstr>DATA PREPROCESSING</vt:lpstr>
      <vt:lpstr>ANNOTATION STRATEGY </vt:lpstr>
      <vt:lpstr>ANNOTATION STRATEGY </vt:lpstr>
      <vt:lpstr>MODEL TRAINING</vt:lpstr>
      <vt:lpstr>PowerPoint Presentation</vt:lpstr>
      <vt:lpstr>PowerPoint Presentation</vt:lpstr>
      <vt:lpstr>RESULTS &amp; EVALUATION</vt:lpstr>
      <vt:lpstr>SAMPLE TESTING</vt:lpstr>
      <vt:lpstr>CHALLENGES AND LIMITATIONS</vt:lpstr>
      <vt:lpstr>CHALLENGES AND LIMITATIONS</vt:lpstr>
      <vt:lpstr>FUTURE WORK</vt:lpstr>
      <vt:lpstr>FUTURE WORK</vt:lpstr>
      <vt:lpstr>CONCLUSION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Ashfaq Hussain</dc:creator>
  <cp:lastModifiedBy>Ashfaq Hussain</cp:lastModifiedBy>
  <cp:revision>3</cp:revision>
  <dcterms:modified xsi:type="dcterms:W3CDTF">2025-04-28T02:39:51Z</dcterms:modified>
</cp:coreProperties>
</file>